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1"/>
  </p:notesMasterIdLst>
  <p:sldIdLst>
    <p:sldId id="256" r:id="rId2"/>
    <p:sldId id="257" r:id="rId3"/>
    <p:sldId id="265" r:id="rId4"/>
    <p:sldId id="259" r:id="rId5"/>
    <p:sldId id="260" r:id="rId6"/>
    <p:sldId id="261" r:id="rId7"/>
    <p:sldId id="258" r:id="rId8"/>
    <p:sldId id="262" r:id="rId9"/>
    <p:sldId id="263" r:id="rId10"/>
    <p:sldId id="273" r:id="rId11"/>
    <p:sldId id="264" r:id="rId12"/>
    <p:sldId id="266" r:id="rId13"/>
    <p:sldId id="267" r:id="rId14"/>
    <p:sldId id="268" r:id="rId15"/>
    <p:sldId id="269" r:id="rId16"/>
    <p:sldId id="283" r:id="rId17"/>
    <p:sldId id="275" r:id="rId18"/>
    <p:sldId id="274" r:id="rId19"/>
    <p:sldId id="282" r:id="rId20"/>
    <p:sldId id="270" r:id="rId21"/>
    <p:sldId id="276" r:id="rId22"/>
    <p:sldId id="277" r:id="rId23"/>
    <p:sldId id="279" r:id="rId24"/>
    <p:sldId id="280" r:id="rId25"/>
    <p:sldId id="271" r:id="rId26"/>
    <p:sldId id="272" r:id="rId27"/>
    <p:sldId id="278" r:id="rId28"/>
    <p:sldId id="284" r:id="rId29"/>
    <p:sldId id="281" r:id="rId30"/>
  </p:sldIdLst>
  <p:sldSz cx="12192000" cy="6858000"/>
  <p:notesSz cx="6858000" cy="9144000"/>
  <p:defaultTextStyle>
    <a:defPPr>
      <a:defRPr lang="en-A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86" userDrawn="1">
          <p15:clr>
            <a:srgbClr val="A4A3A4"/>
          </p15:clr>
        </p15:guide>
        <p15:guide id="2" pos="52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3B8"/>
    <a:srgbClr val="BC54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50"/>
  </p:normalViewPr>
  <p:slideViewPr>
    <p:cSldViewPr snapToGrid="0" showGuides="1">
      <p:cViewPr varScale="1">
        <p:scale>
          <a:sx n="115" d="100"/>
          <a:sy n="115" d="100"/>
        </p:scale>
        <p:origin x="376" y="208"/>
      </p:cViewPr>
      <p:guideLst>
        <p:guide orient="horz" pos="686"/>
        <p:guide pos="529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073FD8-8F1F-CD49-947B-1BDE7C6F52E4}" type="datetimeFigureOut">
              <a:rPr lang="es-ES_tradnl" smtClean="0"/>
              <a:t>24/2/23</a:t>
            </a:fld>
            <a:endParaRPr lang="es-ES_trad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_trad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3B3668-6421-E740-9FA1-205B4C588B4F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0278302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_tradnl" dirty="0"/>
              <a:t>CASE: </a:t>
            </a:r>
            <a:r>
              <a:rPr lang="en-US" b="0" i="0" dirty="0">
                <a:solidFill>
                  <a:srgbClr val="333333"/>
                </a:solidFill>
                <a:effectLst/>
                <a:latin typeface="Garamond" panose="02020404030301010803" pitchFamily="18" charset="0"/>
              </a:rPr>
              <a:t>2014-2022: Presentation All TF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Garamond" panose="02020404030301010803" pitchFamily="18" charset="0"/>
              </a:rPr>
              <a:t>backtest</a:t>
            </a:r>
            <a:endParaRPr lang="en-US" b="0" i="0" dirty="0">
              <a:solidFill>
                <a:srgbClr val="333333"/>
              </a:solidFill>
              <a:effectLst/>
              <a:latin typeface="Garamond" panose="02020404030301010803" pitchFamily="18" charset="0"/>
            </a:endParaRPr>
          </a:p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3B3668-6421-E740-9FA1-205B4C588B4F}" type="slidenum">
              <a:rPr lang="es-ES_tradnl" smtClean="0"/>
              <a:t>8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5077160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333333"/>
                </a:solidFill>
                <a:effectLst/>
                <a:latin typeface="Garamond" panose="02020404030301010803" pitchFamily="18" charset="0"/>
              </a:rPr>
              <a:t>Case: 2000-2022: Presentation All TF sin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Garamond" panose="02020404030301010803" pitchFamily="18" charset="0"/>
              </a:rPr>
              <a:t>Crabel</a:t>
            </a:r>
            <a:r>
              <a:rPr lang="en-US" b="0" i="0" dirty="0">
                <a:solidFill>
                  <a:srgbClr val="333333"/>
                </a:solidFill>
                <a:effectLst/>
                <a:latin typeface="Garamond" panose="02020404030301010803" pitchFamily="18" charset="0"/>
              </a:rPr>
              <a:t>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Garamond" panose="02020404030301010803" pitchFamily="18" charset="0"/>
              </a:rPr>
              <a:t>backtest</a:t>
            </a:r>
            <a:endParaRPr lang="en-US" b="0" i="0" dirty="0">
              <a:solidFill>
                <a:srgbClr val="333333"/>
              </a:solidFill>
              <a:effectLst/>
              <a:latin typeface="Garamond" panose="02020404030301010803" pitchFamily="18" charset="0"/>
            </a:endParaRPr>
          </a:p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3B3668-6421-E740-9FA1-205B4C588B4F}" type="slidenum">
              <a:rPr lang="es-ES_tradnl" smtClean="0"/>
              <a:t>9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3178409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_tradnl" dirty="0"/>
              <a:t>CASE: </a:t>
            </a:r>
            <a:r>
              <a:rPr lang="en-US" b="0" i="0" dirty="0">
                <a:solidFill>
                  <a:srgbClr val="333333"/>
                </a:solidFill>
                <a:effectLst/>
                <a:latin typeface="Garamond" panose="02020404030301010803" pitchFamily="18" charset="0"/>
              </a:rPr>
              <a:t>2014-2022: Presentation All TF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Garamond" panose="02020404030301010803" pitchFamily="18" charset="0"/>
              </a:rPr>
              <a:t>backtest</a:t>
            </a:r>
            <a:endParaRPr lang="en-US" b="0" i="0" dirty="0">
              <a:solidFill>
                <a:srgbClr val="333333"/>
              </a:solidFill>
              <a:effectLst/>
              <a:latin typeface="Garamond" panose="02020404030301010803" pitchFamily="18" charset="0"/>
            </a:endParaRPr>
          </a:p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3B3668-6421-E740-9FA1-205B4C588B4F}" type="slidenum">
              <a:rPr lang="es-ES_tradnl" smtClean="0"/>
              <a:t>14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9764228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_tradnl" dirty="0"/>
              <a:t>Usando los 4/6 </a:t>
            </a:r>
            <a:r>
              <a:rPr lang="es-ES_tradnl" dirty="0" err="1"/>
              <a:t>trend</a:t>
            </a:r>
            <a:r>
              <a:rPr lang="es-ES_tradnl" dirty="0"/>
              <a:t> </a:t>
            </a:r>
            <a:r>
              <a:rPr lang="es-ES_tradnl" dirty="0" err="1"/>
              <a:t>followers</a:t>
            </a:r>
            <a:r>
              <a:rPr lang="es-ES_tradnl" dirty="0"/>
              <a:t> más clásicos y más largos. CASE: </a:t>
            </a:r>
            <a:r>
              <a:rPr lang="en-US" b="0" i="0" dirty="0">
                <a:solidFill>
                  <a:srgbClr val="333333"/>
                </a:solidFill>
                <a:effectLst/>
                <a:latin typeface="Garamond" panose="02020404030301010803" pitchFamily="18" charset="0"/>
              </a:rPr>
              <a:t>Presentation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Garamond" panose="02020404030301010803" pitchFamily="18" charset="0"/>
              </a:rPr>
              <a:t>Bmk</a:t>
            </a:r>
            <a:r>
              <a:rPr lang="en-US" b="0" i="0" dirty="0">
                <a:solidFill>
                  <a:srgbClr val="333333"/>
                </a:solidFill>
                <a:effectLst/>
                <a:latin typeface="Garamond" panose="02020404030301010803" pitchFamily="18" charset="0"/>
              </a:rPr>
              <a:t> EEM y TF Largo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Garamond" panose="02020404030301010803" pitchFamily="18" charset="0"/>
              </a:rPr>
              <a:t>backtest</a:t>
            </a:r>
            <a:endParaRPr lang="en-US" b="0" i="0" dirty="0">
              <a:solidFill>
                <a:srgbClr val="333333"/>
              </a:solidFill>
              <a:effectLst/>
              <a:latin typeface="Garamond" panose="02020404030301010803" pitchFamily="18" charset="0"/>
            </a:endParaRPr>
          </a:p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3B3668-6421-E740-9FA1-205B4C588B4F}" type="slidenum">
              <a:rPr lang="es-ES_tradnl" smtClean="0"/>
              <a:t>19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768486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1473A-6DCC-C550-4ED9-9D9A56541D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9B40C5-FEC1-322E-FD89-30D41BE633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s-ES_trad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8E7795-7878-F382-5FB2-D6F3EFE366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9C2F25-DD74-CF46-8306-D768CCF5F63C}" type="datetime1">
              <a:rPr lang="en-US" smtClean="0"/>
              <a:t>2/24/23</a:t>
            </a:fld>
            <a:endParaRPr lang="es-ES_trad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8577CE-935F-77E9-E413-5ED8A59368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C5BDA5-BB76-346F-1260-4BEEC8865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1D0D0-9E5B-7649-8F3A-EF0CBA2B5761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3615083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3DAF0-5B24-0024-752E-578776F187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0C255C7-D2F3-42EA-83D8-E8ABC1829F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3A7260-1E10-8687-B23E-2F36E9AB05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01C3A9-8976-F440-B4A6-02216B0E3B69}" type="datetime1">
              <a:rPr lang="en-US" smtClean="0"/>
              <a:t>2/24/23</a:t>
            </a:fld>
            <a:endParaRPr lang="es-ES_trad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F12009-C2E2-0FDE-0F69-AAAF68F73B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5E374C-25C6-F85C-0B7E-E15D17EBAC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1D0D0-9E5B-7649-8F3A-EF0CBA2B5761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5824595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DD8C416-DFED-0FFA-EC4F-025D3D4E48D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69F589-EBC8-344D-EFC6-B2833B2A07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2D54D7-0635-B681-F067-BF96068C2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7FF9E-6674-A640-9964-BF8F8453C24A}" type="datetime1">
              <a:rPr lang="en-US" smtClean="0"/>
              <a:t>2/24/23</a:t>
            </a:fld>
            <a:endParaRPr lang="es-ES_trad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BAE589-CA3F-5946-A5B5-61898A7CEB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4A5062-3D40-BA1A-FDC1-EA993AA08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1D0D0-9E5B-7649-8F3A-EF0CBA2B5761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7829926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83482-9803-F9C9-F09A-E95FEF944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B2E8C8-DD3B-B42E-2EFA-857FC58F69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035E1F-F4A3-D846-B6CD-363C711748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C68AB-6523-654D-B68E-466F4C0F514C}" type="datetime1">
              <a:rPr lang="en-US" smtClean="0"/>
              <a:t>2/24/23</a:t>
            </a:fld>
            <a:endParaRPr lang="es-ES_trad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72085B-DCF3-D9AC-183B-CCCF7EE2EC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80413D-0D1A-F74F-992D-5703C5CCA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1D0D0-9E5B-7649-8F3A-EF0CBA2B5761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7730050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DA378-FD17-2A48-9A15-20A3108507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C53885-EBB0-2735-D32F-3CE51BB92E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6CABAE-42B7-373F-88C4-EA6E324C8D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C6A2C-1A38-F146-AE92-CC85B5D5BD08}" type="datetime1">
              <a:rPr lang="en-US" smtClean="0"/>
              <a:t>2/24/23</a:t>
            </a:fld>
            <a:endParaRPr lang="es-ES_trad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1B9B06-69C5-20F8-3054-BF8647E516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1E11F9-2553-54E2-1E82-09F6AC6F1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1D0D0-9E5B-7649-8F3A-EF0CBA2B5761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0674364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8484EF-8217-A30B-45CE-FA95119E5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4EE1CA-E260-FEA2-B63D-DBC2E15658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CF0D05-1096-9D25-FCD6-8D8AD19B1A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D86CEB-B040-52AB-021F-ECFC19D6C1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D6FC8A-13C8-334F-B380-69158206E7FD}" type="datetime1">
              <a:rPr lang="en-US" smtClean="0"/>
              <a:t>2/24/23</a:t>
            </a:fld>
            <a:endParaRPr lang="es-ES_trad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0310A7-9F94-DB13-28A8-9F1BBB167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8BC91C-8ADC-002B-33F4-7913EF956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1D0D0-9E5B-7649-8F3A-EF0CBA2B5761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0127335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17B6F-B1C2-6652-AC8A-B9388C6A2A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F5F7A9-722A-C4B0-2456-E0BC314E0B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C6A62E-D02C-C556-7621-FD6912ADD0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90311D-E570-AC4D-D816-4A0674865EB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C8F167A-CD50-CD2E-1969-873AD6E8A80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277E52D-B7CF-B2BD-186A-9750EC08E6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F8A1C7-D983-1342-A604-996CB520B60F}" type="datetime1">
              <a:rPr lang="en-US" smtClean="0"/>
              <a:t>2/24/23</a:t>
            </a:fld>
            <a:endParaRPr lang="es-ES_trad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C573C16-17AD-32F7-A388-EE51336057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6A4990A-2C71-F234-88A4-5585CDF90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1D0D0-9E5B-7649-8F3A-EF0CBA2B5761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0485778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01206F-3086-D092-154F-08BB872E7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01F801-A6E4-CD61-4B76-2FCC60B0F8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B6E2A-FB64-284B-86A0-80203B272946}" type="datetime1">
              <a:rPr lang="en-US" smtClean="0"/>
              <a:t>2/24/23</a:t>
            </a:fld>
            <a:endParaRPr lang="es-ES_trad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2B0853-A23B-8DFB-C9EB-0AD422310A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709E88-2560-81C9-53CF-2AE23036C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1D0D0-9E5B-7649-8F3A-EF0CBA2B5761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1695221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80FB17-B5AB-D545-6820-4AFBDB077D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57B26-11FF-1148-9D42-4804F028F359}" type="datetime1">
              <a:rPr lang="en-US" smtClean="0"/>
              <a:t>2/24/23</a:t>
            </a:fld>
            <a:endParaRPr lang="es-ES_trad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46BAD06-CA74-2639-144E-C070B91785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7ED8F8-0EDA-FCA8-7248-0D1C4068AA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1D0D0-9E5B-7649-8F3A-EF0CBA2B5761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136177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1A63A-E739-B29C-9CA1-4695DA6DB9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142422-FAF1-D41F-BF0A-56C8F2A8E3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FE17AD-8FC3-6E81-015D-F03F94F304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791D9E-C4FE-0501-8ED6-3363CCD496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582BC5-842F-0D40-AC2A-54031C6DBE54}" type="datetime1">
              <a:rPr lang="en-US" smtClean="0"/>
              <a:t>2/24/23</a:t>
            </a:fld>
            <a:endParaRPr lang="es-ES_trad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4F5D21-136F-0A9A-F37A-D0BDB9D140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B34B59-8AC6-DB39-049B-3C0213EF1A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1D0D0-9E5B-7649-8F3A-EF0CBA2B5761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9154501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FF7FE6-2CD6-5F6E-A2D7-82E3CA9B35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6D9C6B8-5504-99AE-2187-50C2789216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_trad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200A8F-489F-D15D-FAC8-E530CC7646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BC9783-22CC-E4DB-4734-EE41AE5FC8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D1391-4415-484C-B8CE-BF1E18D057AE}" type="datetime1">
              <a:rPr lang="en-US" smtClean="0"/>
              <a:t>2/24/23</a:t>
            </a:fld>
            <a:endParaRPr lang="es-ES_trad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54DDD3-E722-BBE4-D2E0-A033B36CB4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8E0843-4E8E-2F69-9A64-36D61D22B8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1D0D0-9E5B-7649-8F3A-EF0CBA2B5761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5410610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5B9522-DC6A-A6FC-C3DE-4400F23891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75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FF4EAB-63D9-2292-C37A-612D421A69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B2E07F-766F-C36E-3FFE-FFBB275D38A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EB Garamond Medium" pitchFamily="2" charset="0"/>
                <a:ea typeface="EB Garamond Medium" pitchFamily="2" charset="0"/>
                <a:cs typeface="EB Garamond Medium" pitchFamily="2" charset="0"/>
              </a:defRPr>
            </a:lvl1pPr>
          </a:lstStyle>
          <a:p>
            <a:fld id="{6B81A3EC-FD19-0441-B263-141594F3DBA1}" type="datetime1">
              <a:rPr lang="en-US" smtClean="0"/>
              <a:pPr/>
              <a:t>2/24/23</a:t>
            </a:fld>
            <a:endParaRPr lang="es-ES_trad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629059-985B-18F2-C2C7-84D9B8C838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EB Garamond Medium" pitchFamily="2" charset="0"/>
                <a:ea typeface="EB Garamond Medium" pitchFamily="2" charset="0"/>
                <a:cs typeface="EB Garamond Medium" pitchFamily="2" charset="0"/>
              </a:defRPr>
            </a:lvl1pPr>
          </a:lstStyle>
          <a:p>
            <a:endParaRPr lang="es-ES_trad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C2EFE7-D05E-56FF-04A3-14E28C2834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89473" y="11509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800">
                <a:solidFill>
                  <a:schemeClr val="tx1">
                    <a:tint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EB Garamond Medium" pitchFamily="2" charset="0"/>
                <a:ea typeface="EB Garamond Medium" pitchFamily="2" charset="0"/>
                <a:cs typeface="EB Garamond Medium" pitchFamily="2" charset="0"/>
              </a:defRPr>
            </a:lvl1pPr>
          </a:lstStyle>
          <a:p>
            <a:fld id="{0711D0D0-9E5B-7649-8F3A-EF0CBA2B5761}" type="slidenum">
              <a:rPr lang="es-ES_tradnl" smtClean="0"/>
              <a:pPr/>
              <a:t>‹#›</a:t>
            </a:fld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9430999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latin typeface="EB Garamond Medium" pitchFamily="2" charset="0"/>
          <a:ea typeface="EB Garamond Medium" pitchFamily="2" charset="0"/>
          <a:cs typeface="EB Garamond Medium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latin typeface="EB Garamond Medium" pitchFamily="2" charset="0"/>
          <a:ea typeface="EB Garamond Medium" pitchFamily="2" charset="0"/>
          <a:cs typeface="EB Garamond Medium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latin typeface="EB Garamond Medium" pitchFamily="2" charset="0"/>
          <a:ea typeface="EB Garamond Medium" pitchFamily="2" charset="0"/>
          <a:cs typeface="EB Garamond Medium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latin typeface="EB Garamond Medium" pitchFamily="2" charset="0"/>
          <a:ea typeface="EB Garamond Medium" pitchFamily="2" charset="0"/>
          <a:cs typeface="EB Garamond Medium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latin typeface="EB Garamond Medium" pitchFamily="2" charset="0"/>
          <a:ea typeface="EB Garamond Medium" pitchFamily="2" charset="0"/>
          <a:cs typeface="EB Garamond Medium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latin typeface="EB Garamond Medium" pitchFamily="2" charset="0"/>
          <a:ea typeface="EB Garamond Medium" pitchFamily="2" charset="0"/>
          <a:cs typeface="EB Garamond Medium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4C99CC-E9C7-4BC3-03A4-63EC12B87B2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_tradnl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Selección Fondos de Trend Following</a:t>
            </a:r>
            <a:endParaRPr lang="es-ES_tradnl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26A927-1DDB-A9EE-860D-EBDAB3E0889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_tradnl"/>
              <a:t>Febrero 2023</a:t>
            </a:r>
            <a:endParaRPr lang="es-ES_trad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0811D3-8CD4-6BE8-4AEC-15743B37B9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1D0D0-9E5B-7649-8F3A-EF0CBA2B5761}" type="slidenum">
              <a:rPr lang="es-ES_tradnl" smtClean="0"/>
              <a:t>1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5289619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268B478-8ACC-EBB7-6C43-C550071C2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Criterios de descarte</a:t>
            </a:r>
            <a:br>
              <a:rPr lang="es-ES_tradnl" dirty="0"/>
            </a:br>
            <a:r>
              <a:rPr lang="es-ES_tradnl" dirty="0"/>
              <a:t>(Fondos grandes, </a:t>
            </a:r>
            <a:r>
              <a:rPr lang="es-ES_tradnl" dirty="0" err="1"/>
              <a:t>ETFs</a:t>
            </a:r>
            <a:r>
              <a:rPr lang="es-ES_tradnl" dirty="0"/>
              <a:t>, grandes </a:t>
            </a:r>
            <a:r>
              <a:rPr lang="es-ES_tradnl" dirty="0" err="1"/>
              <a:t>asset</a:t>
            </a:r>
            <a:r>
              <a:rPr lang="es-ES_tradnl" dirty="0"/>
              <a:t> managers, </a:t>
            </a:r>
            <a:r>
              <a:rPr lang="es-ES_tradnl" dirty="0" err="1"/>
              <a:t>etc</a:t>
            </a:r>
            <a:r>
              <a:rPr lang="es-ES_tradnl" dirty="0"/>
              <a:t>…)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6B01C43-869E-4E0A-FFAD-99782775C7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DC9A40-415D-B0B7-7895-AA8D162E9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1D0D0-9E5B-7649-8F3A-EF0CBA2B5761}" type="slidenum">
              <a:rPr lang="es-ES_tradnl" smtClean="0"/>
              <a:t>10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7841732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48FB236-4386-A13F-FAE4-CD88D6A83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PORTAFOLIO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1D04EF4-737F-85A6-3F0D-5D61FC6B90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1A8B08-A60B-E001-2DE1-0CA831491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1D0D0-9E5B-7649-8F3A-EF0CBA2B5761}" type="slidenum">
              <a:rPr lang="es-ES_tradnl" smtClean="0"/>
              <a:t>11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3931016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FDFA1A9-1199-5C9A-0AC9-C9110AB57D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err="1"/>
              <a:t>Trend</a:t>
            </a:r>
            <a:r>
              <a:rPr lang="es-ES_tradnl" dirty="0"/>
              <a:t> Following como parte de un portafolio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B116896-7841-2B34-0FE5-F2886B8071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 err="1"/>
              <a:t>Backtest</a:t>
            </a:r>
            <a:r>
              <a:rPr lang="es-ES_tradnl" dirty="0"/>
              <a:t> de AQR (1880-2016) sobre activos de EEUU.</a:t>
            </a:r>
          </a:p>
          <a:p>
            <a:pPr lvl="1"/>
            <a:r>
              <a:rPr lang="es-ES_tradnl" dirty="0" err="1"/>
              <a:t>Trend</a:t>
            </a:r>
            <a:r>
              <a:rPr lang="es-ES_tradnl" dirty="0"/>
              <a:t> Following (lo llaman Time Series </a:t>
            </a:r>
            <a:r>
              <a:rPr lang="es-ES_tradnl" dirty="0" err="1"/>
              <a:t>Momentum</a:t>
            </a:r>
            <a:r>
              <a:rPr lang="es-ES_tradnl" dirty="0"/>
              <a:t>) mejora las métricas del portafolio.</a:t>
            </a:r>
          </a:p>
          <a:p>
            <a:endParaRPr lang="es-ES_tradnl" dirty="0"/>
          </a:p>
          <a:p>
            <a:endParaRPr lang="es-ES_tradnl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0C7D8A1B-9FFC-4D5C-0494-CFFA9A6B3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1D0D0-9E5B-7649-8F3A-EF0CBA2B5761}" type="slidenum">
              <a:rPr lang="es-ES_tradnl" smtClean="0"/>
              <a:t>12</a:t>
            </a:fld>
            <a:endParaRPr lang="es-ES_tradn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0F079D0-943A-1266-9D3D-7780A3493C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7571" y="3251648"/>
            <a:ext cx="12060244" cy="1499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2873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FDFA1A9-1199-5C9A-0AC9-C9110AB57D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err="1"/>
              <a:t>Trend</a:t>
            </a:r>
            <a:r>
              <a:rPr lang="es-ES_tradnl" dirty="0"/>
              <a:t> Following y riesgo de cola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4F906FE-2E74-57EB-0740-74A22789BA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772" y="1918254"/>
            <a:ext cx="7772400" cy="371817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8CF9132-8D80-A950-D0EB-85609D57AA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5345" y="1690688"/>
            <a:ext cx="3867883" cy="4282621"/>
          </a:xfrm>
          <a:prstGeom prst="rect">
            <a:avLst/>
          </a:prstGeom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835D9009-05A5-E96E-B9E4-ECB0A9081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1D0D0-9E5B-7649-8F3A-EF0CBA2B5761}" type="slidenum">
              <a:rPr lang="es-ES_tradnl" smtClean="0"/>
              <a:t>13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4271557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F8A54-50A2-4771-33D3-F11A3BC914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Fondos seleccionados en la última crisis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65F92D7-34D6-6389-B7D1-7E16A7F897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37960" y="1825625"/>
            <a:ext cx="9316080" cy="435133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B672E2F-5F4F-82B7-964E-1624CB8ABBE2}"/>
              </a:ext>
            </a:extLst>
          </p:cNvPr>
          <p:cNvSpPr txBox="1"/>
          <p:nvPr/>
        </p:nvSpPr>
        <p:spPr>
          <a:xfrm>
            <a:off x="10580915" y="4920343"/>
            <a:ext cx="1245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 err="1">
                <a:solidFill>
                  <a:srgbClr val="00B050"/>
                </a:solidFill>
              </a:rPr>
              <a:t>Benchmark</a:t>
            </a:r>
            <a:endParaRPr lang="es-ES_tradnl" dirty="0">
              <a:solidFill>
                <a:srgbClr val="00B050"/>
              </a:solidFill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9B33BAD-3062-6EA7-666C-AB24A0EDE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1D0D0-9E5B-7649-8F3A-EF0CBA2B5761}" type="slidenum">
              <a:rPr lang="es-ES_tradnl" smtClean="0"/>
              <a:t>14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8659831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01161-ED03-833F-9BAD-FE66D7A7B0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Portafolio: protección vía valuación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D06D6B-3E01-D265-B784-0E5F27AC90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769" y="2106924"/>
            <a:ext cx="11732243" cy="364073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A075CFB-8C62-4793-E9CB-11D5FDB4A5B8}"/>
              </a:ext>
            </a:extLst>
          </p:cNvPr>
          <p:cNvSpPr txBox="1"/>
          <p:nvPr/>
        </p:nvSpPr>
        <p:spPr>
          <a:xfrm>
            <a:off x="1988457" y="6171186"/>
            <a:ext cx="1127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>
                <a:latin typeface="EB Garamond Medium" pitchFamily="2" charset="0"/>
                <a:ea typeface="EB Garamond Medium" pitchFamily="2" charset="0"/>
                <a:cs typeface="EB Garamond Medium" pitchFamily="2" charset="0"/>
              </a:rPr>
              <a:t>ACTUAL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6620A5-DDED-26E2-F99C-E512F6A8B41F}"/>
              </a:ext>
            </a:extLst>
          </p:cNvPr>
          <p:cNvSpPr txBox="1"/>
          <p:nvPr/>
        </p:nvSpPr>
        <p:spPr>
          <a:xfrm>
            <a:off x="8576848" y="6171186"/>
            <a:ext cx="2084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>
                <a:latin typeface="EB Garamond Medium" pitchFamily="2" charset="0"/>
                <a:ea typeface="EB Garamond Medium" pitchFamily="2" charset="0"/>
                <a:cs typeface="EB Garamond Medium" pitchFamily="2" charset="0"/>
              </a:rPr>
              <a:t>FULL INVERTIDO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D54880-D51A-0817-9608-ABFF2EF46A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1D0D0-9E5B-7649-8F3A-EF0CBA2B5761}" type="slidenum">
              <a:rPr lang="es-ES_tradnl" smtClean="0"/>
              <a:t>15</a:t>
            </a:fld>
            <a:endParaRPr lang="es-ES_tradnl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831D70-98D3-95D3-857B-F5CEDFD5FBAF}"/>
              </a:ext>
            </a:extLst>
          </p:cNvPr>
          <p:cNvSpPr txBox="1"/>
          <p:nvPr/>
        </p:nvSpPr>
        <p:spPr>
          <a:xfrm>
            <a:off x="5482692" y="4182125"/>
            <a:ext cx="122661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_tradnl" dirty="0">
                <a:latin typeface="EB Garamond Medium" pitchFamily="2" charset="0"/>
                <a:ea typeface="EB Garamond Medium" pitchFamily="2" charset="0"/>
                <a:cs typeface="EB Garamond Medium" pitchFamily="2" charset="0"/>
              </a:rPr>
              <a:t>Baja</a:t>
            </a:r>
          </a:p>
          <a:p>
            <a:pPr algn="ctr"/>
            <a:r>
              <a:rPr lang="es-ES_tradnl" dirty="0">
                <a:latin typeface="EB Garamond Medium" pitchFamily="2" charset="0"/>
                <a:ea typeface="EB Garamond Medium" pitchFamily="2" charset="0"/>
                <a:cs typeface="EB Garamond Medium" pitchFamily="2" charset="0"/>
              </a:rPr>
              <a:t>En </a:t>
            </a:r>
          </a:p>
          <a:p>
            <a:pPr algn="ctr"/>
            <a:r>
              <a:rPr lang="es-ES_tradnl" dirty="0">
                <a:latin typeface="EB Garamond Medium" pitchFamily="2" charset="0"/>
                <a:ea typeface="EB Garamond Medium" pitchFamily="2" charset="0"/>
                <a:cs typeface="EB Garamond Medium" pitchFamily="2" charset="0"/>
              </a:rPr>
              <a:t>valuaciones</a:t>
            </a:r>
          </a:p>
        </p:txBody>
      </p:sp>
    </p:spTree>
    <p:extLst>
      <p:ext uri="{BB962C8B-B14F-4D97-AF65-F5344CB8AC3E}">
        <p14:creationId xmlns:p14="http://schemas.microsoft.com/office/powerpoint/2010/main" val="41064785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F1E94-308C-DDE4-1DA5-337015CA4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err="1"/>
              <a:t>Benchmark</a:t>
            </a:r>
            <a:r>
              <a:rPr lang="es-ES_tradnl" dirty="0"/>
              <a:t> 1972-2023: características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808509-3B06-D2EE-D375-B5EC854416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1D0D0-9E5B-7649-8F3A-EF0CBA2B5761}" type="slidenum">
              <a:rPr lang="es-ES_tradnl" smtClean="0"/>
              <a:t>16</a:t>
            </a:fld>
            <a:endParaRPr lang="es-ES_tradnl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D494AF7-A439-38EE-706D-D2F3505B26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599" y="1344319"/>
            <a:ext cx="11012345" cy="4861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4365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000FE-F17B-F803-709A-2D2010DF7C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Extra: construcción paso a paso 1992-2002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D85C90-60DD-AED8-3171-4B9A39723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1D0D0-9E5B-7649-8F3A-EF0CBA2B5761}" type="slidenum">
              <a:rPr lang="es-ES_tradnl" smtClean="0"/>
              <a:t>17</a:t>
            </a:fld>
            <a:endParaRPr lang="es-ES_tradnl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952D0F9-5475-23C0-ADDE-E83880A68D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_tradn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93C21E5-FAC5-3EA7-F1FB-4C984D7F2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825625"/>
            <a:ext cx="10763617" cy="342524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DFBF66B-040A-2859-737B-27FB4C47CEC5}"/>
              </a:ext>
            </a:extLst>
          </p:cNvPr>
          <p:cNvSpPr txBox="1"/>
          <p:nvPr/>
        </p:nvSpPr>
        <p:spPr>
          <a:xfrm>
            <a:off x="3855002" y="1267664"/>
            <a:ext cx="40318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>
                <a:latin typeface="EB Garamond Medium" pitchFamily="2" charset="0"/>
                <a:ea typeface="EB Garamond Medium" pitchFamily="2" charset="0"/>
                <a:cs typeface="EB Garamond Medium" pitchFamily="2" charset="0"/>
              </a:rPr>
              <a:t>Sobre </a:t>
            </a:r>
            <a:r>
              <a:rPr lang="es-ES_tradnl" dirty="0" err="1">
                <a:latin typeface="EB Garamond Medium" pitchFamily="2" charset="0"/>
                <a:ea typeface="EB Garamond Medium" pitchFamily="2" charset="0"/>
                <a:cs typeface="EB Garamond Medium" pitchFamily="2" charset="0"/>
              </a:rPr>
              <a:t>benchmark</a:t>
            </a:r>
            <a:r>
              <a:rPr lang="es-ES_tradnl" dirty="0">
                <a:latin typeface="EB Garamond Medium" pitchFamily="2" charset="0"/>
                <a:ea typeface="EB Garamond Medium" pitchFamily="2" charset="0"/>
                <a:cs typeface="EB Garamond Medium" pitchFamily="2" charset="0"/>
              </a:rPr>
              <a:t> con mercados emergentes</a:t>
            </a:r>
          </a:p>
        </p:txBody>
      </p:sp>
    </p:spTree>
    <p:extLst>
      <p:ext uri="{BB962C8B-B14F-4D97-AF65-F5344CB8AC3E}">
        <p14:creationId xmlns:p14="http://schemas.microsoft.com/office/powerpoint/2010/main" val="38412123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83CA1A-46B2-714F-01E4-42A2F0F8BC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Cambio en el perfil del portafolio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A43FCED-62A1-7D95-C35D-1D59A6688400}"/>
              </a:ext>
            </a:extLst>
          </p:cNvPr>
          <p:cNvPicPr>
            <a:picLocks noGrp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3629" y="1825625"/>
            <a:ext cx="9089571" cy="5032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9EF7F0-50CD-EFB1-01C2-1A7DA32DB8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1D0D0-9E5B-7649-8F3A-EF0CBA2B5761}" type="slidenum">
              <a:rPr lang="es-ES_tradnl" smtClean="0"/>
              <a:t>18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0668350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B69F0C-260C-6FBA-7764-253C6D74B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err="1"/>
              <a:t>Mix</a:t>
            </a:r>
            <a:r>
              <a:rPr lang="es-ES_tradnl" dirty="0"/>
              <a:t> </a:t>
            </a:r>
            <a:r>
              <a:rPr lang="es-ES_tradnl" dirty="0" err="1"/>
              <a:t>Benchmark</a:t>
            </a:r>
            <a:r>
              <a:rPr lang="es-ES_tradnl" dirty="0"/>
              <a:t> y </a:t>
            </a:r>
            <a:r>
              <a:rPr lang="es-ES_tradnl" dirty="0" err="1"/>
              <a:t>Trend</a:t>
            </a:r>
            <a:r>
              <a:rPr lang="es-ES_tradnl" dirty="0"/>
              <a:t> Following 1991-2022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7FB2CC-C654-79ED-483E-BD9AA126E9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1D0D0-9E5B-7649-8F3A-EF0CBA2B5761}" type="slidenum">
              <a:rPr lang="es-ES_tradnl" smtClean="0"/>
              <a:t>19</a:t>
            </a:fld>
            <a:endParaRPr lang="es-ES_tradnl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4B3850-5F98-DA1C-D687-C72AAFC35F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093099"/>
            <a:ext cx="10431342" cy="57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7327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183B9-64B8-4127-69FF-1D2C22FA2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4A3683-4032-C91B-EA6D-B51CFC0DEB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/>
              <a:t>FONDOS</a:t>
            </a:r>
          </a:p>
          <a:p>
            <a:pPr lvl="1"/>
            <a:r>
              <a:rPr lang="es-ES_tradnl"/>
              <a:t>Nombres </a:t>
            </a:r>
            <a:r>
              <a:rPr lang="es-ES_tradnl" dirty="0"/>
              <a:t>y características</a:t>
            </a:r>
          </a:p>
          <a:p>
            <a:pPr lvl="2"/>
            <a:r>
              <a:rPr lang="es-ES_tradnl"/>
              <a:t>Criterio de selección</a:t>
            </a:r>
          </a:p>
          <a:p>
            <a:pPr lvl="2"/>
            <a:r>
              <a:rPr lang="es-ES_tradnl"/>
              <a:t>Criterio de descarte</a:t>
            </a:r>
          </a:p>
          <a:p>
            <a:pPr marL="914400" lvl="2" indent="0">
              <a:buNone/>
            </a:pPr>
            <a:endParaRPr lang="es-ES_tradnl"/>
          </a:p>
          <a:p>
            <a:r>
              <a:rPr lang="es-ES_tradnl"/>
              <a:t>PORTAFOLIO</a:t>
            </a:r>
          </a:p>
          <a:p>
            <a:pPr lvl="1"/>
            <a:r>
              <a:rPr lang="es-ES_tradnl"/>
              <a:t>Efecto </a:t>
            </a:r>
            <a:r>
              <a:rPr lang="es-ES_tradnl" dirty="0"/>
              <a:t>sobre un portafolio tipo agresivo</a:t>
            </a:r>
          </a:p>
          <a:p>
            <a:pPr lvl="1"/>
            <a:r>
              <a:rPr lang="es-ES_tradnl" dirty="0"/>
              <a:t>Compatibilidad con la estrategia original</a:t>
            </a:r>
          </a:p>
          <a:p>
            <a:pPr lvl="2"/>
            <a:r>
              <a:rPr lang="es-ES_tradnl"/>
              <a:t>Ventajas genéricas de la estrategia</a:t>
            </a:r>
            <a:endParaRPr lang="es-ES_trad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FF7F50-7C9D-99B4-CF92-1E41CA355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1D0D0-9E5B-7649-8F3A-EF0CBA2B5761}" type="slidenum">
              <a:rPr lang="es-ES_tradnl" smtClean="0"/>
              <a:t>2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8576398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4F4F7-37A1-0C17-3313-2D4039FCCB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Efecto de </a:t>
            </a:r>
            <a:r>
              <a:rPr lang="es-ES_tradnl" dirty="0" err="1"/>
              <a:t>Trend</a:t>
            </a:r>
            <a:r>
              <a:rPr lang="es-ES_tradnl" dirty="0"/>
              <a:t> Following en el 20% diversificado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E4EB65D-5C1C-DAFC-CE8A-1CACA2C3AF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199" y="1440656"/>
            <a:ext cx="11061801" cy="5302249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812352-B09E-6EB3-BF34-A1977379F0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1D0D0-9E5B-7649-8F3A-EF0CBA2B5761}" type="slidenum">
              <a:rPr lang="es-ES_tradnl" smtClean="0"/>
              <a:t>20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8657940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7A6915-9556-F544-AA2E-2630A78ED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Cambio en la contribución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EDB66B0-52AB-DB40-8358-829245D5F136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59543" y="1825625"/>
            <a:ext cx="10043886" cy="4351338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A9DEE3-8CE2-B651-4011-E1D267CBA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1D0D0-9E5B-7649-8F3A-EF0CBA2B5761}" type="slidenum">
              <a:rPr lang="es-ES_tradnl" smtClean="0"/>
              <a:t>21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3858984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479DC-DB06-DF33-9451-90D2986BA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Distintos fondos: distintas contribuciones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F8AF75E-A272-7E19-FE7C-52BC54BEBE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04846" y="1172890"/>
            <a:ext cx="8182307" cy="568511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19BAE4-F0CF-68AE-9752-40464EB3C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1D0D0-9E5B-7649-8F3A-EF0CBA2B5761}" type="slidenum">
              <a:rPr lang="es-ES_tradnl" smtClean="0"/>
              <a:t>22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0256771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C6EC4-96E6-9441-33AB-B831FC8DB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Perfil de riesgo: algunos cambian en el tiempo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40C172-A20C-AF2F-0398-F2E621BC9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1D0D0-9E5B-7649-8F3A-EF0CBA2B5761}" type="slidenum">
              <a:rPr lang="es-ES_tradnl" smtClean="0"/>
              <a:t>23</a:t>
            </a:fld>
            <a:endParaRPr lang="es-ES_tradnl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8F39BC5-FA5E-146E-039E-C0F3F2257F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10210" y="1107331"/>
            <a:ext cx="8171580" cy="5750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1533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B90A33-86EF-E624-90D6-401B7B14BC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err="1"/>
              <a:t>Idiosincracia</a:t>
            </a:r>
            <a:r>
              <a:rPr lang="es-ES_tradnl" dirty="0"/>
              <a:t> de los managers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A7A92D2-7C87-9209-763B-402D09B7E3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6742" y="1825625"/>
            <a:ext cx="10638971" cy="435133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4D873E-E6EF-A454-DCDF-4A05B83B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1D0D0-9E5B-7649-8F3A-EF0CBA2B5761}" type="slidenum">
              <a:rPr lang="es-ES_tradnl" smtClean="0"/>
              <a:t>24</a:t>
            </a:fld>
            <a:endParaRPr lang="es-ES_tradnl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98EB288-4B51-8465-9525-06B0E6B23E69}"/>
              </a:ext>
            </a:extLst>
          </p:cNvPr>
          <p:cNvSpPr/>
          <p:nvPr/>
        </p:nvSpPr>
        <p:spPr>
          <a:xfrm>
            <a:off x="1103086" y="5094514"/>
            <a:ext cx="1132114" cy="304800"/>
          </a:xfrm>
          <a:prstGeom prst="rect">
            <a:avLst/>
          </a:prstGeom>
          <a:solidFill>
            <a:srgbClr val="BC54F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6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DUNN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7C006E9-2ED6-9116-BE82-62AD54970B04}"/>
              </a:ext>
            </a:extLst>
          </p:cNvPr>
          <p:cNvSpPr/>
          <p:nvPr/>
        </p:nvSpPr>
        <p:spPr>
          <a:xfrm>
            <a:off x="2235200" y="5339102"/>
            <a:ext cx="1132114" cy="541518"/>
          </a:xfrm>
          <a:prstGeom prst="rect">
            <a:avLst/>
          </a:prstGeom>
          <a:solidFill>
            <a:srgbClr val="00B3B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6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MULVANEY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427E04D-B7D2-A11E-65F9-66063E650B8D}"/>
              </a:ext>
            </a:extLst>
          </p:cNvPr>
          <p:cNvSpPr/>
          <p:nvPr/>
        </p:nvSpPr>
        <p:spPr>
          <a:xfrm>
            <a:off x="4468403" y="3986598"/>
            <a:ext cx="1132114" cy="304800"/>
          </a:xfrm>
          <a:prstGeom prst="rect">
            <a:avLst/>
          </a:prstGeom>
          <a:solidFill>
            <a:srgbClr val="BC54F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6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DUNN</a:t>
            </a:r>
          </a:p>
        </p:txBody>
      </p:sp>
    </p:spTree>
    <p:extLst>
      <p:ext uri="{BB962C8B-B14F-4D97-AF65-F5344CB8AC3E}">
        <p14:creationId xmlns:p14="http://schemas.microsoft.com/office/powerpoint/2010/main" val="5365157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A67C1-A841-8959-30D3-2193932C3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¿ Cuánto tirarle? ¿ Qué es el portafolio ? 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A9D93A1-9D40-016A-A794-D672A7487F78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2457" y="1287558"/>
            <a:ext cx="10072913" cy="5389946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C24282-C48A-1409-8A96-CC0FEC1C4C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1D0D0-9E5B-7649-8F3A-EF0CBA2B5761}" type="slidenum">
              <a:rPr lang="es-ES_tradnl" smtClean="0"/>
              <a:t>25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4005972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DA1156-A74A-0E6F-E461-8393FD1157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Conclusiones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6198A8-DE26-4046-456D-F97CCE9581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s-ES_tradnl" dirty="0" err="1"/>
              <a:t>Trend</a:t>
            </a:r>
            <a:r>
              <a:rPr lang="es-ES_tradnl" dirty="0"/>
              <a:t> </a:t>
            </a:r>
            <a:r>
              <a:rPr lang="es-ES_tradnl" dirty="0" err="1"/>
              <a:t>following</a:t>
            </a:r>
            <a:r>
              <a:rPr lang="es-ES_tradnl" dirty="0"/>
              <a:t> mejora el portafolio, </a:t>
            </a:r>
            <a:r>
              <a:rPr lang="es-ES_tradnl" dirty="0" err="1"/>
              <a:t>sobretodo</a:t>
            </a:r>
            <a:r>
              <a:rPr lang="es-ES_tradnl" dirty="0"/>
              <a:t> cuando está 100% invertido.</a:t>
            </a:r>
          </a:p>
          <a:p>
            <a:r>
              <a:rPr lang="es-ES_tradnl" dirty="0"/>
              <a:t>Actualmente el portafolio controla el riesgo por valuación, usando como herramienta la tesorería de corto plazo.</a:t>
            </a:r>
          </a:p>
          <a:p>
            <a:r>
              <a:rPr lang="es-ES_tradnl" dirty="0"/>
              <a:t>Recomendamos la mezcla de un fondo institucional y un fondo de vieja escuela, en una proporción que no cambie el perfil del portafolio de ‘</a:t>
            </a:r>
            <a:r>
              <a:rPr lang="es-ES_tradnl" dirty="0" err="1"/>
              <a:t>value</a:t>
            </a:r>
            <a:r>
              <a:rPr lang="es-ES_tradnl" dirty="0"/>
              <a:t>’ a ‘</a:t>
            </a:r>
            <a:r>
              <a:rPr lang="es-ES_tradnl" dirty="0" err="1"/>
              <a:t>hedge</a:t>
            </a:r>
            <a:r>
              <a:rPr lang="es-ES_tradnl" dirty="0"/>
              <a:t> </a:t>
            </a:r>
            <a:r>
              <a:rPr lang="es-ES_tradnl" dirty="0" err="1"/>
              <a:t>fund</a:t>
            </a:r>
            <a:r>
              <a:rPr lang="es-ES_tradnl" dirty="0"/>
              <a:t>’.</a:t>
            </a:r>
          </a:p>
          <a:p>
            <a:r>
              <a:rPr lang="es-ES_tradnl" dirty="0"/>
              <a:t> Una vez invertido el portafolio, </a:t>
            </a:r>
            <a:r>
              <a:rPr lang="es-ES_tradnl" dirty="0" err="1"/>
              <a:t>alocaciones</a:t>
            </a:r>
            <a:r>
              <a:rPr lang="es-ES_tradnl" dirty="0"/>
              <a:t> alrededor del 20% son las mejores.</a:t>
            </a:r>
          </a:p>
          <a:p>
            <a:r>
              <a:rPr lang="es-ES_tradnl" dirty="0"/>
              <a:t>Empezar </a:t>
            </a:r>
            <a:r>
              <a:rPr lang="es-ES_tradnl" dirty="0" err="1"/>
              <a:t>Mulvaney</a:t>
            </a:r>
            <a:r>
              <a:rPr lang="es-ES_tradnl" dirty="0"/>
              <a:t> y Lynx / </a:t>
            </a:r>
            <a:r>
              <a:rPr lang="es-ES_tradnl" dirty="0" err="1"/>
              <a:t>Transtrend</a:t>
            </a:r>
            <a:r>
              <a:rPr lang="es-ES_tradnl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88809C-59A6-4395-440D-A084090FC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1D0D0-9E5B-7649-8F3A-EF0CBA2B5761}" type="slidenum">
              <a:rPr lang="es-ES_tradnl" smtClean="0"/>
              <a:t>26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5155798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E3596DD-156A-473E-9BB3-C6A29F757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2C46C4D6-C474-4E92-B52E-944C1118F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962785" cy="68580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EB9FDD-D6F0-1C24-2BB6-519BF55404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643467"/>
            <a:ext cx="3888526" cy="1800526"/>
          </a:xfrm>
        </p:spPr>
        <p:txBody>
          <a:bodyPr>
            <a:normAutofit/>
          </a:bodyPr>
          <a:lstStyle/>
          <a:p>
            <a:r>
              <a:rPr lang="es-ES_tradnl" dirty="0"/>
              <a:t>Temas fuera de 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8C5917-F32B-1BF7-310F-C20371ACC3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623381"/>
            <a:ext cx="3888528" cy="3553581"/>
          </a:xfrm>
        </p:spPr>
        <p:txBody>
          <a:bodyPr>
            <a:normAutofit/>
          </a:bodyPr>
          <a:lstStyle/>
          <a:p>
            <a:r>
              <a:rPr lang="es-ES_tradnl" sz="2000" dirty="0"/>
              <a:t>file:///</a:t>
            </a:r>
            <a:r>
              <a:rPr lang="es-ES_tradnl" sz="2000" dirty="0" err="1"/>
              <a:t>Users</a:t>
            </a:r>
            <a:r>
              <a:rPr lang="es-ES_tradnl" sz="2000" dirty="0"/>
              <a:t>/</a:t>
            </a:r>
            <a:r>
              <a:rPr lang="es-ES_tradnl" sz="2000" dirty="0" err="1"/>
              <a:t>andresp</a:t>
            </a:r>
            <a:r>
              <a:rPr lang="es-ES_tradnl" sz="2000" dirty="0"/>
              <a:t>/</a:t>
            </a:r>
            <a:r>
              <a:rPr lang="es-ES_tradnl" sz="2000" dirty="0" err="1"/>
              <a:t>Documents</a:t>
            </a:r>
            <a:r>
              <a:rPr lang="es-ES_tradnl" sz="2000" dirty="0"/>
              <a:t>/R%20Projects/Trading%20bloque/</a:t>
            </a:r>
            <a:r>
              <a:rPr lang="es-ES_tradnl" sz="2000" dirty="0" err="1"/>
              <a:t>presentations</a:t>
            </a:r>
            <a:r>
              <a:rPr lang="es-ES_tradnl" sz="2000" dirty="0"/>
              <a:t>/Agregar%20trend%20following%20a%20un%20portafolio.html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F04692-C2A1-2E83-329E-8B28D6A410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7794" y="643234"/>
            <a:ext cx="3093930" cy="559987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960525-1BD2-F164-65E4-58AE30F6B6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 fontScale="70000" lnSpcReduction="20000"/>
          </a:bodyPr>
          <a:lstStyle/>
          <a:p>
            <a:pPr>
              <a:spcAft>
                <a:spcPts val="600"/>
              </a:spcAft>
            </a:pPr>
            <a:fld id="{0711D0D0-9E5B-7649-8F3A-EF0CBA2B5761}" type="slidenum">
              <a:rPr lang="es-ES_tradnl" smtClean="0"/>
              <a:pPr>
                <a:spcAft>
                  <a:spcPts val="600"/>
                </a:spcAft>
              </a:pPr>
              <a:t>27</a:t>
            </a:fld>
            <a:endParaRPr lang="es-ES_tradnl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DE84A1-831E-380C-2B90-584BC2514AD3}"/>
              </a:ext>
            </a:extLst>
          </p:cNvPr>
          <p:cNvSpPr txBox="1"/>
          <p:nvPr/>
        </p:nvSpPr>
        <p:spPr>
          <a:xfrm>
            <a:off x="7627794" y="6152839"/>
            <a:ext cx="3167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Efecto de </a:t>
            </a:r>
            <a:r>
              <a:rPr lang="es-ES_tradnl" dirty="0" err="1"/>
              <a:t>management</a:t>
            </a:r>
            <a:r>
              <a:rPr lang="es-ES_tradnl" dirty="0"/>
              <a:t> fee alto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CF1888-D72D-9D19-CEE3-B3C14122671A}"/>
              </a:ext>
            </a:extLst>
          </p:cNvPr>
          <p:cNvSpPr txBox="1"/>
          <p:nvPr/>
        </p:nvSpPr>
        <p:spPr>
          <a:xfrm>
            <a:off x="5641293" y="3783712"/>
            <a:ext cx="1879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Riesgo de negocio</a:t>
            </a:r>
          </a:p>
        </p:txBody>
      </p:sp>
    </p:spTree>
    <p:extLst>
      <p:ext uri="{BB962C8B-B14F-4D97-AF65-F5344CB8AC3E}">
        <p14:creationId xmlns:p14="http://schemas.microsoft.com/office/powerpoint/2010/main" val="38542533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64ABEE9-368F-1823-FB83-D40144307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EXTRAS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A20A731-AE64-5529-BF41-344A8774C2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DDFD29-0947-9FF4-CD03-CDEDCB0B1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1D0D0-9E5B-7649-8F3A-EF0CBA2B5761}" type="slidenum">
              <a:rPr lang="es-ES_tradnl" smtClean="0"/>
              <a:t>28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9275378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>
            <a:extLst>
              <a:ext uri="{FF2B5EF4-FFF2-40B4-BE49-F238E27FC236}">
                <a16:creationId xmlns:a16="http://schemas.microsoft.com/office/drawing/2014/main" id="{35A98263-4125-2DD5-3D6A-2122E2F89B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Volatilidad</a:t>
            </a:r>
            <a:r>
              <a:rPr lang="en-US" dirty="0"/>
              <a:t> de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fondos</a:t>
            </a:r>
            <a:endParaRPr lang="en-US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E15D271-A221-2A30-860F-F7855D643D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1D0D0-9E5B-7649-8F3A-EF0CBA2B5761}" type="slidenum">
              <a:rPr lang="es-ES_tradnl" smtClean="0"/>
              <a:t>29</a:t>
            </a:fld>
            <a:endParaRPr lang="es-ES_tradnl"/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E8A28304-45B8-409D-F889-AF9A9120C47D}"/>
              </a:ext>
            </a:extLst>
          </p:cNvPr>
          <p:cNvSpPr txBox="1"/>
          <p:nvPr/>
        </p:nvSpPr>
        <p:spPr>
          <a:xfrm>
            <a:off x="6223512" y="1446242"/>
            <a:ext cx="2304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Retornos</a:t>
            </a:r>
            <a:r>
              <a:rPr lang="en-US" dirty="0"/>
              <a:t> </a:t>
            </a:r>
            <a:r>
              <a:rPr lang="en-US" dirty="0" err="1"/>
              <a:t>Anuales</a:t>
            </a:r>
            <a:endParaRPr lang="en-US" dirty="0"/>
          </a:p>
        </p:txBody>
      </p:sp>
      <p:pic>
        <p:nvPicPr>
          <p:cNvPr id="23" name="Marcador de contenido 22">
            <a:extLst>
              <a:ext uri="{FF2B5EF4-FFF2-40B4-BE49-F238E27FC236}">
                <a16:creationId xmlns:a16="http://schemas.microsoft.com/office/drawing/2014/main" id="{E25D3513-F3B6-DA0E-FDC8-A3D818C99F2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93732" y="1931434"/>
            <a:ext cx="5726068" cy="3780269"/>
          </a:xfrm>
        </p:spPr>
      </p:pic>
      <p:sp>
        <p:nvSpPr>
          <p:cNvPr id="24" name="CuadroTexto 23">
            <a:extLst>
              <a:ext uri="{FF2B5EF4-FFF2-40B4-BE49-F238E27FC236}">
                <a16:creationId xmlns:a16="http://schemas.microsoft.com/office/drawing/2014/main" id="{0F9D6918-3FF3-104E-4723-E48B724BD079}"/>
              </a:ext>
            </a:extLst>
          </p:cNvPr>
          <p:cNvSpPr txBox="1"/>
          <p:nvPr/>
        </p:nvSpPr>
        <p:spPr>
          <a:xfrm>
            <a:off x="516292" y="1483013"/>
            <a:ext cx="2721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Rolling Return 36 meses</a:t>
            </a:r>
          </a:p>
        </p:txBody>
      </p:sp>
      <p:pic>
        <p:nvPicPr>
          <p:cNvPr id="28" name="Marcador de contenido 27">
            <a:extLst>
              <a:ext uri="{FF2B5EF4-FFF2-40B4-BE49-F238E27FC236}">
                <a16:creationId xmlns:a16="http://schemas.microsoft.com/office/drawing/2014/main" id="{26FB8B32-F90F-A2B0-0974-6C0914F1723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019800" y="1948609"/>
            <a:ext cx="6079598" cy="3842183"/>
          </a:xfrm>
        </p:spPr>
      </p:pic>
    </p:spTree>
    <p:extLst>
      <p:ext uri="{BB962C8B-B14F-4D97-AF65-F5344CB8AC3E}">
        <p14:creationId xmlns:p14="http://schemas.microsoft.com/office/powerpoint/2010/main" val="29166207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48FB236-4386-A13F-FAE4-CD88D6A83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FONDOS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1D04EF4-737F-85A6-3F0D-5D61FC6B90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E041955-413A-2E02-FFBF-CC7747A9D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1D0D0-9E5B-7649-8F3A-EF0CBA2B5761}" type="slidenum">
              <a:rPr lang="es-ES_tradnl" smtClean="0"/>
              <a:t>3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1594438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537B5B-B388-49B9-95BD-17389A68E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Vieja escuela versus Institucionales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E0DF18-02B2-1368-AFEA-35DAB51485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016" y="2017486"/>
            <a:ext cx="11455968" cy="15211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30C8517-1275-8B20-D532-5A65DA64D9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015" y="3865407"/>
            <a:ext cx="11455969" cy="1983374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49F887-A2AA-7BE5-2462-835544C3B0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1D0D0-9E5B-7649-8F3A-EF0CBA2B5761}" type="slidenum">
              <a:rPr lang="es-ES_tradnl" smtClean="0"/>
              <a:t>4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2181703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41EB56-3F28-06EC-7242-D9069FFD2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Criterios de selección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CB66AF-D4AF-5A2D-94A8-B1A87FECAF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_tradnl" dirty="0"/>
              <a:t>Tiene un programa activo.</a:t>
            </a:r>
          </a:p>
          <a:p>
            <a:endParaRPr lang="es-ES_tradnl" dirty="0"/>
          </a:p>
          <a:p>
            <a:r>
              <a:rPr lang="es-ES_tradnl" dirty="0"/>
              <a:t>Tiene al menos 15 años de historia.</a:t>
            </a:r>
          </a:p>
          <a:p>
            <a:endParaRPr lang="es-ES_tradnl" dirty="0"/>
          </a:p>
          <a:p>
            <a:r>
              <a:rPr lang="es-ES_tradnl" dirty="0" err="1"/>
              <a:t>Trend</a:t>
            </a:r>
            <a:r>
              <a:rPr lang="es-ES_tradnl" dirty="0"/>
              <a:t> Following es la estrategia dominante de su programa.</a:t>
            </a:r>
          </a:p>
          <a:p>
            <a:endParaRPr lang="es-ES_tradnl" dirty="0"/>
          </a:p>
          <a:p>
            <a:r>
              <a:rPr lang="es-ES_tradnl" dirty="0"/>
              <a:t>Es totalmente sistemático y usa reglas cuantitativas para entrar y salir de posiciones.</a:t>
            </a:r>
          </a:p>
          <a:p>
            <a:endParaRPr lang="es-ES_tradnl" dirty="0"/>
          </a:p>
          <a:p>
            <a:r>
              <a:rPr lang="es-ES_tradnl" dirty="0"/>
              <a:t>Está globalmente diversificado e invierte en una amplia selección de clases de activos.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AE25B1-64A1-D23F-C4D2-96C69FB124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1D0D0-9E5B-7649-8F3A-EF0CBA2B5761}" type="slidenum">
              <a:rPr lang="es-ES_tradnl" smtClean="0"/>
              <a:t>5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6523092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522FD-49BF-8F0B-726B-2E8A4E946A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Fondos con </a:t>
            </a:r>
            <a:r>
              <a:rPr lang="es-ES_tradnl" dirty="0" err="1"/>
              <a:t>track-record</a:t>
            </a:r>
            <a:r>
              <a:rPr lang="es-ES_tradnl" dirty="0"/>
              <a:t> de más de 15 años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31CC9D-7088-1FB8-FBEB-33FD1481A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1D0D0-9E5B-7649-8F3A-EF0CBA2B5761}" type="slidenum">
              <a:rPr lang="es-ES_tradnl" smtClean="0"/>
              <a:t>6</a:t>
            </a:fld>
            <a:endParaRPr lang="es-ES_tradnl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009767-B9A5-6694-E963-699CC25DF404}"/>
              </a:ext>
            </a:extLst>
          </p:cNvPr>
          <p:cNvSpPr txBox="1"/>
          <p:nvPr/>
        </p:nvSpPr>
        <p:spPr>
          <a:xfrm rot="16200000">
            <a:off x="-612586" y="3154681"/>
            <a:ext cx="2113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>
                <a:latin typeface="EB Garamond Medium" pitchFamily="2" charset="0"/>
                <a:ea typeface="EB Garamond Medium" pitchFamily="2" charset="0"/>
                <a:cs typeface="EB Garamond Medium" pitchFamily="2" charset="0"/>
              </a:rPr>
              <a:t>Ranking índice MAR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91B31E7-BEAE-186F-3579-D51E658544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628" y="1101180"/>
            <a:ext cx="10338334" cy="5343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8585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F12ADF-DBF4-1C60-DBEF-80142720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Fondos seleccionados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5C27568-E0EA-31A5-C21E-CF9D0D4FCC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0456" y="2467712"/>
            <a:ext cx="11091088" cy="262153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E1A23A-787C-DC90-8072-0B5F11FDE2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1D0D0-9E5B-7649-8F3A-EF0CBA2B5761}" type="slidenum">
              <a:rPr lang="es-ES_tradnl" smtClean="0"/>
              <a:t>7</a:t>
            </a:fld>
            <a:endParaRPr lang="es-ES_tradnl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452F2A-D6AB-6ECD-B37D-D9FDBD034225}"/>
              </a:ext>
            </a:extLst>
          </p:cNvPr>
          <p:cNvSpPr txBox="1"/>
          <p:nvPr/>
        </p:nvSpPr>
        <p:spPr>
          <a:xfrm>
            <a:off x="51692" y="3916439"/>
            <a:ext cx="498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/>
              <a:t>✅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7B6DD0-BE40-AA1E-F28C-87D165D4DC90}"/>
              </a:ext>
            </a:extLst>
          </p:cNvPr>
          <p:cNvSpPr txBox="1"/>
          <p:nvPr/>
        </p:nvSpPr>
        <p:spPr>
          <a:xfrm>
            <a:off x="51692" y="3560358"/>
            <a:ext cx="498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/>
              <a:t>✅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9656B21-A904-070C-5A32-33A97BAD4309}"/>
              </a:ext>
            </a:extLst>
          </p:cNvPr>
          <p:cNvSpPr txBox="1"/>
          <p:nvPr/>
        </p:nvSpPr>
        <p:spPr>
          <a:xfrm>
            <a:off x="51692" y="4313762"/>
            <a:ext cx="498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/>
              <a:t>✅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9A19C6-2B4E-67C0-468E-1F9871664B4E}"/>
              </a:ext>
            </a:extLst>
          </p:cNvPr>
          <p:cNvSpPr txBox="1"/>
          <p:nvPr/>
        </p:nvSpPr>
        <p:spPr>
          <a:xfrm>
            <a:off x="4775767" y="1721349"/>
            <a:ext cx="2640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>
                <a:latin typeface="EB Garamond Medium" pitchFamily="2" charset="0"/>
                <a:ea typeface="EB Garamond Medium" pitchFamily="2" charset="0"/>
                <a:cs typeface="EB Garamond Medium" pitchFamily="2" charset="0"/>
              </a:rPr>
              <a:t>Ordenado por año de Inicio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8252CD-C847-DF44-CAA9-23F791144DBF}"/>
              </a:ext>
            </a:extLst>
          </p:cNvPr>
          <p:cNvSpPr txBox="1"/>
          <p:nvPr/>
        </p:nvSpPr>
        <p:spPr>
          <a:xfrm>
            <a:off x="51692" y="4654686"/>
            <a:ext cx="498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/>
              <a:t>*️⃣</a:t>
            </a:r>
          </a:p>
        </p:txBody>
      </p:sp>
    </p:spTree>
    <p:extLst>
      <p:ext uri="{BB962C8B-B14F-4D97-AF65-F5344CB8AC3E}">
        <p14:creationId xmlns:p14="http://schemas.microsoft.com/office/powerpoint/2010/main" val="10927508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5D486-2F49-4C01-1B17-91D364CCF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sz="4000" dirty="0"/>
              <a:t>Estadísticas de los fondos seleccionados con </a:t>
            </a:r>
            <a:r>
              <a:rPr lang="es-ES_tradnl" sz="4000" dirty="0" err="1"/>
              <a:t>Crabel</a:t>
            </a:r>
            <a:endParaRPr lang="es-ES_tradnl" sz="4000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946AE56-3402-8C64-AD05-408AB7E39D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114425"/>
            <a:ext cx="10969416" cy="5504089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C7D843-56F5-54D1-307A-19BA2AB89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1D0D0-9E5B-7649-8F3A-EF0CBA2B5761}" type="slidenum">
              <a:rPr lang="es-ES_tradnl" smtClean="0"/>
              <a:t>8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6314642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5D486-2F49-4C01-1B17-91D364CCF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sz="4000" dirty="0"/>
              <a:t>Estadísticas de los fondos seleccionados sin </a:t>
            </a:r>
            <a:r>
              <a:rPr lang="es-ES_tradnl" sz="4000" dirty="0" err="1"/>
              <a:t>Crabel</a:t>
            </a:r>
            <a:endParaRPr lang="es-ES_tradnl" sz="4000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5789C3D-3AFE-CC52-FE83-F2680A2132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199" y="1089024"/>
            <a:ext cx="11200041" cy="5398861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83C53E-8B1F-4910-0385-9F8FECBAC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1D0D0-9E5B-7649-8F3A-EF0CBA2B5761}" type="slidenum">
              <a:rPr lang="es-ES_tradnl" smtClean="0"/>
              <a:t>9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991829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{A70889DB-A171-F147-8E2F-3B07FE9D2DF4}tf10001079</Template>
  <TotalTime>5804</TotalTime>
  <Words>497</Words>
  <Application>Microsoft Macintosh PowerPoint</Application>
  <PresentationFormat>Widescreen</PresentationFormat>
  <Paragraphs>113</Paragraphs>
  <Slides>29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Arial</vt:lpstr>
      <vt:lpstr>Calibri</vt:lpstr>
      <vt:lpstr>EB Garamond Medium</vt:lpstr>
      <vt:lpstr>Garamond</vt:lpstr>
      <vt:lpstr>Roboto Condensed</vt:lpstr>
      <vt:lpstr>Office Theme</vt:lpstr>
      <vt:lpstr>Selección Fondos de Trend Following</vt:lpstr>
      <vt:lpstr>Agenda</vt:lpstr>
      <vt:lpstr>FONDOS</vt:lpstr>
      <vt:lpstr>Vieja escuela versus Institucionales</vt:lpstr>
      <vt:lpstr>Criterios de selección</vt:lpstr>
      <vt:lpstr>Fondos con track-record de más de 15 años</vt:lpstr>
      <vt:lpstr>Fondos seleccionados</vt:lpstr>
      <vt:lpstr>Estadísticas de los fondos seleccionados con Crabel</vt:lpstr>
      <vt:lpstr>Estadísticas de los fondos seleccionados sin Crabel</vt:lpstr>
      <vt:lpstr>Criterios de descarte (Fondos grandes, ETFs, grandes asset managers, etc…)</vt:lpstr>
      <vt:lpstr>PORTAFOLIO</vt:lpstr>
      <vt:lpstr>Trend Following como parte de un portafolio</vt:lpstr>
      <vt:lpstr>Trend Following y riesgo de cola</vt:lpstr>
      <vt:lpstr>Fondos seleccionados en la última crisis</vt:lpstr>
      <vt:lpstr>Portafolio: protección vía valuación</vt:lpstr>
      <vt:lpstr>Benchmark 1972-2023: características</vt:lpstr>
      <vt:lpstr>Extra: construcción paso a paso 1992-2002</vt:lpstr>
      <vt:lpstr>Cambio en el perfil del portafolio</vt:lpstr>
      <vt:lpstr>Mix Benchmark y Trend Following 1991-2022</vt:lpstr>
      <vt:lpstr>Efecto de Trend Following en el 20% diversificado</vt:lpstr>
      <vt:lpstr>Cambio en la contribución</vt:lpstr>
      <vt:lpstr>Distintos fondos: distintas contribuciones</vt:lpstr>
      <vt:lpstr>Perfil de riesgo: algunos cambian en el tiempo</vt:lpstr>
      <vt:lpstr>Idiosincracia de los managers</vt:lpstr>
      <vt:lpstr>¿ Cuánto tirarle? ¿ Qué es el portafolio ? </vt:lpstr>
      <vt:lpstr>Conclusiones</vt:lpstr>
      <vt:lpstr>Temas fuera de agenda</vt:lpstr>
      <vt:lpstr>EXTRAS</vt:lpstr>
      <vt:lpstr>Volatilidad de los fondos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Selección Fondos de Trend Following</dc:title>
  <dc:creator>cordura21 cordura21</dc:creator>
  <cp:lastModifiedBy>cordura21 cordura21</cp:lastModifiedBy>
  <cp:revision>35</cp:revision>
  <dcterms:created xsi:type="dcterms:W3CDTF">2023-02-23T14:22:38Z</dcterms:created>
  <dcterms:modified xsi:type="dcterms:W3CDTF">2023-02-27T18:52:27Z</dcterms:modified>
</cp:coreProperties>
</file>